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Inter" panose="020B0604020202020204" charset="0"/>
      <p:regular r:id="rId13"/>
    </p:embeddedFont>
    <p:embeddedFont>
      <p:font typeface="Petrona" panose="020B0604020202020204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74" d="100"/>
          <a:sy n="74" d="100"/>
        </p:scale>
        <p:origin x="180" y="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897503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31267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7488" y="2474952"/>
            <a:ext cx="4919305" cy="3279577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3790" y="1684377"/>
            <a:ext cx="7556421" cy="20540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8050"/>
              </a:lnSpc>
              <a:buNone/>
            </a:pPr>
            <a:r>
              <a:rPr lang="en-US" sz="6450" b="1" dirty="0">
                <a:solidFill>
                  <a:srgbClr val="000000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Introduction to Sun Pharma Company</a:t>
            </a:r>
            <a:endParaRPr lang="en-US" sz="6450" dirty="0"/>
          </a:p>
        </p:txBody>
      </p:sp>
      <p:sp>
        <p:nvSpPr>
          <p:cNvPr id="5" name="Text 1"/>
          <p:cNvSpPr/>
          <p:nvPr/>
        </p:nvSpPr>
        <p:spPr>
          <a:xfrm>
            <a:off x="793790" y="4078605"/>
            <a:ext cx="7556421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Sun Pharma is a leading global pharmaceutical company that develops, manufactures, and markets a wide range of high-quality generic and branded formulations. Founded in 1983, the company has grown to become one of the largest and most respected pharmaceutical players worldwide.</a:t>
            </a:r>
            <a:endParaRPr lang="en-US" sz="1750" dirty="0"/>
          </a:p>
        </p:txBody>
      </p:sp>
      <p:sp>
        <p:nvSpPr>
          <p:cNvPr id="6" name="Shape 2"/>
          <p:cNvSpPr/>
          <p:nvPr/>
        </p:nvSpPr>
        <p:spPr>
          <a:xfrm>
            <a:off x="793790" y="6165175"/>
            <a:ext cx="362903" cy="362903"/>
          </a:xfrm>
          <a:prstGeom prst="roundRect">
            <a:avLst>
              <a:gd name="adj" fmla="val 25194296"/>
            </a:avLst>
          </a:prstGeom>
          <a:solidFill>
            <a:srgbClr val="C8625E"/>
          </a:solidFill>
          <a:ln w="7620">
            <a:solidFill>
              <a:srgbClr val="FFFFFF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896064" y="6297811"/>
            <a:ext cx="158234" cy="97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750"/>
              </a:lnSpc>
              <a:buNone/>
            </a:pPr>
            <a:r>
              <a:rPr lang="en-US" sz="750" dirty="0">
                <a:solidFill>
                  <a:srgbClr val="3C383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VM</a:t>
            </a:r>
            <a:endParaRPr lang="en-US" sz="750" dirty="0"/>
          </a:p>
        </p:txBody>
      </p:sp>
      <p:sp>
        <p:nvSpPr>
          <p:cNvPr id="8" name="Text 4"/>
          <p:cNvSpPr/>
          <p:nvPr/>
        </p:nvSpPr>
        <p:spPr>
          <a:xfrm>
            <a:off x="1270040" y="6148268"/>
            <a:ext cx="2194798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by Vikshita Mali</a:t>
            </a:r>
            <a:endParaRPr lang="en-US" sz="2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200" y="2464237"/>
            <a:ext cx="4957882" cy="3301127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226135" y="919877"/>
            <a:ext cx="7664529" cy="13870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450"/>
              </a:lnSpc>
              <a:buNone/>
            </a:pPr>
            <a:r>
              <a:rPr lang="en-US" sz="4350" b="1" dirty="0">
                <a:solidFill>
                  <a:srgbClr val="000000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Conclusion and Recommendations</a:t>
            </a:r>
            <a:endParaRPr lang="en-US" sz="4350" dirty="0"/>
          </a:p>
        </p:txBody>
      </p:sp>
      <p:sp>
        <p:nvSpPr>
          <p:cNvPr id="5" name="Shape 1"/>
          <p:cNvSpPr/>
          <p:nvPr/>
        </p:nvSpPr>
        <p:spPr>
          <a:xfrm>
            <a:off x="6226135" y="2861667"/>
            <a:ext cx="475536" cy="475536"/>
          </a:xfrm>
          <a:prstGeom prst="roundRect">
            <a:avLst>
              <a:gd name="adj" fmla="val 18668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6" name="Text 2"/>
          <p:cNvSpPr/>
          <p:nvPr/>
        </p:nvSpPr>
        <p:spPr>
          <a:xfrm>
            <a:off x="6392585" y="2932986"/>
            <a:ext cx="142518" cy="332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b="1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1</a:t>
            </a:r>
            <a:endParaRPr lang="en-US" sz="2600" dirty="0"/>
          </a:p>
        </p:txBody>
      </p:sp>
      <p:sp>
        <p:nvSpPr>
          <p:cNvPr id="7" name="Text 3"/>
          <p:cNvSpPr/>
          <p:nvPr/>
        </p:nvSpPr>
        <p:spPr>
          <a:xfrm>
            <a:off x="6913007" y="2861667"/>
            <a:ext cx="3039785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Robust Financial Performance</a:t>
            </a:r>
            <a:endParaRPr lang="en-US" sz="2150" dirty="0"/>
          </a:p>
        </p:txBody>
      </p:sp>
      <p:sp>
        <p:nvSpPr>
          <p:cNvPr id="8" name="Text 4"/>
          <p:cNvSpPr/>
          <p:nvPr/>
        </p:nvSpPr>
        <p:spPr>
          <a:xfrm>
            <a:off x="6913007" y="3681889"/>
            <a:ext cx="3039785" cy="20288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Sun Pharma has demonstrated consistent financial strength, with a track record of revenue growth, profitability, and prudent capital management.</a:t>
            </a:r>
            <a:endParaRPr lang="en-US" sz="1650" dirty="0"/>
          </a:p>
        </p:txBody>
      </p:sp>
      <p:sp>
        <p:nvSpPr>
          <p:cNvPr id="9" name="Shape 5"/>
          <p:cNvSpPr/>
          <p:nvPr/>
        </p:nvSpPr>
        <p:spPr>
          <a:xfrm>
            <a:off x="10164128" y="2861667"/>
            <a:ext cx="475536" cy="475536"/>
          </a:xfrm>
          <a:prstGeom prst="roundRect">
            <a:avLst>
              <a:gd name="adj" fmla="val 18668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0" name="Text 6"/>
          <p:cNvSpPr/>
          <p:nvPr/>
        </p:nvSpPr>
        <p:spPr>
          <a:xfrm>
            <a:off x="10307479" y="2932986"/>
            <a:ext cx="188714" cy="332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b="1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2</a:t>
            </a:r>
            <a:endParaRPr lang="en-US" sz="2600" dirty="0"/>
          </a:p>
        </p:txBody>
      </p:sp>
      <p:sp>
        <p:nvSpPr>
          <p:cNvPr id="11" name="Text 7"/>
          <p:cNvSpPr/>
          <p:nvPr/>
        </p:nvSpPr>
        <p:spPr>
          <a:xfrm>
            <a:off x="10850999" y="2861667"/>
            <a:ext cx="3039785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Diversification and Expansion</a:t>
            </a:r>
            <a:endParaRPr lang="en-US" sz="2150" dirty="0"/>
          </a:p>
        </p:txBody>
      </p:sp>
      <p:sp>
        <p:nvSpPr>
          <p:cNvPr id="12" name="Text 8"/>
          <p:cNvSpPr/>
          <p:nvPr/>
        </p:nvSpPr>
        <p:spPr>
          <a:xfrm>
            <a:off x="10850999" y="3681889"/>
            <a:ext cx="3039785" cy="16906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company's diversified product portfolio and global footprint position it well for continued growth and market leadership.</a:t>
            </a:r>
            <a:endParaRPr lang="en-US" sz="1650" dirty="0"/>
          </a:p>
        </p:txBody>
      </p:sp>
      <p:sp>
        <p:nvSpPr>
          <p:cNvPr id="13" name="Shape 9"/>
          <p:cNvSpPr/>
          <p:nvPr/>
        </p:nvSpPr>
        <p:spPr>
          <a:xfrm>
            <a:off x="6226135" y="6159818"/>
            <a:ext cx="475536" cy="475536"/>
          </a:xfrm>
          <a:prstGeom prst="roundRect">
            <a:avLst>
              <a:gd name="adj" fmla="val 18668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4" name="Text 10"/>
          <p:cNvSpPr/>
          <p:nvPr/>
        </p:nvSpPr>
        <p:spPr>
          <a:xfrm>
            <a:off x="6369725" y="6231136"/>
            <a:ext cx="188357" cy="332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b="1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3</a:t>
            </a:r>
            <a:endParaRPr lang="en-US" sz="2600" dirty="0"/>
          </a:p>
        </p:txBody>
      </p:sp>
      <p:sp>
        <p:nvSpPr>
          <p:cNvPr id="15" name="Text 11"/>
          <p:cNvSpPr/>
          <p:nvPr/>
        </p:nvSpPr>
        <p:spPr>
          <a:xfrm>
            <a:off x="6913007" y="6159818"/>
            <a:ext cx="2774156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Recommendations</a:t>
            </a:r>
            <a:endParaRPr lang="en-US" sz="2150" dirty="0"/>
          </a:p>
        </p:txBody>
      </p:sp>
      <p:sp>
        <p:nvSpPr>
          <p:cNvPr id="16" name="Text 12"/>
          <p:cNvSpPr/>
          <p:nvPr/>
        </p:nvSpPr>
        <p:spPr>
          <a:xfrm>
            <a:off x="6913007" y="6633329"/>
            <a:ext cx="6977658" cy="6762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Maintain focus on innovation, operational excellence, and strategic investments to further strengthen Sun Pharma's competitive position.</a:t>
            </a:r>
            <a:endParaRPr lang="en-US" sz="16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68937"/>
            <a:ext cx="12798028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Overview of Sun Pharma's Financial Landscape</a:t>
            </a:r>
            <a:endParaRPr lang="en-US" sz="4650" dirty="0"/>
          </a:p>
        </p:txBody>
      </p:sp>
      <p:sp>
        <p:nvSpPr>
          <p:cNvPr id="3" name="Text 1"/>
          <p:cNvSpPr/>
          <p:nvPr/>
        </p:nvSpPr>
        <p:spPr>
          <a:xfrm>
            <a:off x="793790" y="3280172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Diversified Portfolio</a:t>
            </a:r>
            <a:endParaRPr lang="en-US" sz="2300" dirty="0"/>
          </a:p>
        </p:txBody>
      </p:sp>
      <p:sp>
        <p:nvSpPr>
          <p:cNvPr id="4" name="Text 2"/>
          <p:cNvSpPr/>
          <p:nvPr/>
        </p:nvSpPr>
        <p:spPr>
          <a:xfrm>
            <a:off x="793790" y="3879056"/>
            <a:ext cx="3978116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Sun Pharma's product portfolio spans multiple therapeutic areas, including cardiology, neurology, ophthalmology, and oncology, providing a well-balanced revenue stream.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280172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Global Footprint</a:t>
            </a:r>
            <a:endParaRPr lang="en-US" sz="2300" dirty="0"/>
          </a:p>
        </p:txBody>
      </p:sp>
      <p:sp>
        <p:nvSpPr>
          <p:cNvPr id="6" name="Text 4"/>
          <p:cNvSpPr/>
          <p:nvPr/>
        </p:nvSpPr>
        <p:spPr>
          <a:xfrm>
            <a:off x="5332928" y="3879056"/>
            <a:ext cx="3978116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company has a strong international presence, with operations in over 100 countries and a diverse customer base that includes both developed and emerging markets.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280172"/>
            <a:ext cx="3372326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Robust R&amp;D Capabilities</a:t>
            </a:r>
            <a:endParaRPr lang="en-US" sz="2300" dirty="0"/>
          </a:p>
        </p:txBody>
      </p:sp>
      <p:sp>
        <p:nvSpPr>
          <p:cNvPr id="8" name="Text 6"/>
          <p:cNvSpPr/>
          <p:nvPr/>
        </p:nvSpPr>
        <p:spPr>
          <a:xfrm>
            <a:off x="9872067" y="3879056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Sun Pharma invests significantly in research and development to drive innovation, maintaining a pipeline of promising new drug candidates.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532" y="2716530"/>
            <a:ext cx="4971336" cy="2796421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207204" y="676156"/>
            <a:ext cx="7702391" cy="1351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300"/>
              </a:lnSpc>
              <a:buNone/>
            </a:pPr>
            <a:r>
              <a:rPr lang="en-US" sz="4250" b="1" dirty="0">
                <a:solidFill>
                  <a:srgbClr val="000000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Key Financial Metrics and Performance Indicators</a:t>
            </a:r>
            <a:endParaRPr lang="en-US" sz="4250" dirty="0"/>
          </a:p>
        </p:txBody>
      </p:sp>
      <p:sp>
        <p:nvSpPr>
          <p:cNvPr id="5" name="Shape 1"/>
          <p:cNvSpPr/>
          <p:nvPr/>
        </p:nvSpPr>
        <p:spPr>
          <a:xfrm>
            <a:off x="6207204" y="2568178"/>
            <a:ext cx="463272" cy="463272"/>
          </a:xfrm>
          <a:prstGeom prst="roundRect">
            <a:avLst>
              <a:gd name="adj" fmla="val 18671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6" name="Text 2"/>
          <p:cNvSpPr/>
          <p:nvPr/>
        </p:nvSpPr>
        <p:spPr>
          <a:xfrm>
            <a:off x="6369368" y="2637592"/>
            <a:ext cx="138827" cy="3243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1</a:t>
            </a:r>
            <a:endParaRPr lang="en-US" sz="2550" dirty="0"/>
          </a:p>
        </p:txBody>
      </p:sp>
      <p:sp>
        <p:nvSpPr>
          <p:cNvPr id="7" name="Text 3"/>
          <p:cNvSpPr/>
          <p:nvPr/>
        </p:nvSpPr>
        <p:spPr>
          <a:xfrm>
            <a:off x="6876336" y="2568178"/>
            <a:ext cx="2703076" cy="337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Revenue Growth</a:t>
            </a:r>
            <a:endParaRPr lang="en-US" sz="2100" dirty="0"/>
          </a:p>
        </p:txBody>
      </p:sp>
      <p:sp>
        <p:nvSpPr>
          <p:cNvPr id="8" name="Text 4"/>
          <p:cNvSpPr/>
          <p:nvPr/>
        </p:nvSpPr>
        <p:spPr>
          <a:xfrm>
            <a:off x="6876336" y="3029426"/>
            <a:ext cx="3079194" cy="16478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Sun Pharma has consistently delivered strong revenue growth, driven by its diverse product portfolio and global expansion.</a:t>
            </a:r>
            <a:endParaRPr lang="en-US" sz="1600" dirty="0"/>
          </a:p>
        </p:txBody>
      </p:sp>
      <p:sp>
        <p:nvSpPr>
          <p:cNvPr id="9" name="Shape 5"/>
          <p:cNvSpPr/>
          <p:nvPr/>
        </p:nvSpPr>
        <p:spPr>
          <a:xfrm>
            <a:off x="10161389" y="2568178"/>
            <a:ext cx="463272" cy="463272"/>
          </a:xfrm>
          <a:prstGeom prst="roundRect">
            <a:avLst>
              <a:gd name="adj" fmla="val 18671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0" name="Text 6"/>
          <p:cNvSpPr/>
          <p:nvPr/>
        </p:nvSpPr>
        <p:spPr>
          <a:xfrm>
            <a:off x="10301049" y="2637592"/>
            <a:ext cx="183833" cy="3243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2</a:t>
            </a:r>
            <a:endParaRPr lang="en-US" sz="2550" dirty="0"/>
          </a:p>
        </p:txBody>
      </p:sp>
      <p:sp>
        <p:nvSpPr>
          <p:cNvPr id="11" name="Text 7"/>
          <p:cNvSpPr/>
          <p:nvPr/>
        </p:nvSpPr>
        <p:spPr>
          <a:xfrm>
            <a:off x="10830520" y="2568178"/>
            <a:ext cx="2703076" cy="337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Profit Margins</a:t>
            </a:r>
            <a:endParaRPr lang="en-US" sz="2100" dirty="0"/>
          </a:p>
        </p:txBody>
      </p:sp>
      <p:sp>
        <p:nvSpPr>
          <p:cNvPr id="12" name="Text 8"/>
          <p:cNvSpPr/>
          <p:nvPr/>
        </p:nvSpPr>
        <p:spPr>
          <a:xfrm>
            <a:off x="10830520" y="3029426"/>
            <a:ext cx="3079194" cy="16478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company's operating and net profit margins have remained healthy, reflecting its focus on operational efficiency and cost optimization.</a:t>
            </a:r>
            <a:endParaRPr lang="en-US" sz="1600" dirty="0"/>
          </a:p>
        </p:txBody>
      </p:sp>
      <p:sp>
        <p:nvSpPr>
          <p:cNvPr id="13" name="Shape 9"/>
          <p:cNvSpPr/>
          <p:nvPr/>
        </p:nvSpPr>
        <p:spPr>
          <a:xfrm>
            <a:off x="6207204" y="5114687"/>
            <a:ext cx="463272" cy="463272"/>
          </a:xfrm>
          <a:prstGeom prst="roundRect">
            <a:avLst>
              <a:gd name="adj" fmla="val 18671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4" name="Text 10"/>
          <p:cNvSpPr/>
          <p:nvPr/>
        </p:nvSpPr>
        <p:spPr>
          <a:xfrm>
            <a:off x="6346984" y="5184100"/>
            <a:ext cx="183594" cy="3243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3</a:t>
            </a:r>
            <a:endParaRPr lang="en-US" sz="2550" dirty="0"/>
          </a:p>
        </p:txBody>
      </p:sp>
      <p:sp>
        <p:nvSpPr>
          <p:cNvPr id="15" name="Text 11"/>
          <p:cNvSpPr/>
          <p:nvPr/>
        </p:nvSpPr>
        <p:spPr>
          <a:xfrm>
            <a:off x="6876336" y="5114687"/>
            <a:ext cx="2703076" cy="337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Return on Capital</a:t>
            </a:r>
            <a:endParaRPr lang="en-US" sz="2100" dirty="0"/>
          </a:p>
        </p:txBody>
      </p:sp>
      <p:sp>
        <p:nvSpPr>
          <p:cNvPr id="16" name="Text 12"/>
          <p:cNvSpPr/>
          <p:nvPr/>
        </p:nvSpPr>
        <p:spPr>
          <a:xfrm>
            <a:off x="6876336" y="5575935"/>
            <a:ext cx="3079194" cy="19773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Sun Pharma's return on invested capital (ROIC) and return on equity (ROE) demonstrate the company's ability to generate sound returns for its shareholders.</a:t>
            </a:r>
            <a:endParaRPr lang="en-US" sz="1600" dirty="0"/>
          </a:p>
        </p:txBody>
      </p:sp>
      <p:sp>
        <p:nvSpPr>
          <p:cNvPr id="17" name="Shape 13"/>
          <p:cNvSpPr/>
          <p:nvPr/>
        </p:nvSpPr>
        <p:spPr>
          <a:xfrm>
            <a:off x="10161389" y="5114687"/>
            <a:ext cx="463272" cy="463272"/>
          </a:xfrm>
          <a:prstGeom prst="roundRect">
            <a:avLst>
              <a:gd name="adj" fmla="val 18671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8" name="Text 14"/>
          <p:cNvSpPr/>
          <p:nvPr/>
        </p:nvSpPr>
        <p:spPr>
          <a:xfrm>
            <a:off x="10305574" y="5184100"/>
            <a:ext cx="174784" cy="3243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4</a:t>
            </a:r>
            <a:endParaRPr lang="en-US" sz="2550" dirty="0"/>
          </a:p>
        </p:txBody>
      </p:sp>
      <p:sp>
        <p:nvSpPr>
          <p:cNvPr id="19" name="Text 15"/>
          <p:cNvSpPr/>
          <p:nvPr/>
        </p:nvSpPr>
        <p:spPr>
          <a:xfrm>
            <a:off x="10830520" y="5114687"/>
            <a:ext cx="2703076" cy="337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Debt Levels</a:t>
            </a:r>
            <a:endParaRPr lang="en-US" sz="2100" dirty="0"/>
          </a:p>
        </p:txBody>
      </p:sp>
      <p:sp>
        <p:nvSpPr>
          <p:cNvPr id="20" name="Text 16"/>
          <p:cNvSpPr/>
          <p:nvPr/>
        </p:nvSpPr>
        <p:spPr>
          <a:xfrm>
            <a:off x="10830520" y="5575935"/>
            <a:ext cx="3079194" cy="16478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company's debt-to-equity ratio and interest coverage ratio indicate a prudent approach to capital structure and financial risk management.</a:t>
            </a:r>
            <a:endParaRPr lang="en-US" sz="1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457926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3195" y="245745"/>
            <a:ext cx="3504009" cy="1966436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88181" y="2998589"/>
            <a:ext cx="8154114" cy="6450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050"/>
              </a:lnSpc>
              <a:buNone/>
            </a:pPr>
            <a:r>
              <a:rPr lang="en-US" sz="4050" b="1" dirty="0">
                <a:solidFill>
                  <a:srgbClr val="000000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Revenue and Profitability Analysis</a:t>
            </a:r>
            <a:endParaRPr lang="en-US" sz="4050" dirty="0"/>
          </a:p>
        </p:txBody>
      </p:sp>
      <p:sp>
        <p:nvSpPr>
          <p:cNvPr id="5" name="Shape 1"/>
          <p:cNvSpPr/>
          <p:nvPr/>
        </p:nvSpPr>
        <p:spPr>
          <a:xfrm>
            <a:off x="7303770" y="3938588"/>
            <a:ext cx="22860" cy="3752017"/>
          </a:xfrm>
          <a:prstGeom prst="roundRect">
            <a:avLst>
              <a:gd name="adj" fmla="val 361276"/>
            </a:avLst>
          </a:prstGeom>
          <a:solidFill>
            <a:srgbClr val="B2D4E5"/>
          </a:solidFill>
          <a:ln/>
        </p:spPr>
      </p:sp>
      <p:sp>
        <p:nvSpPr>
          <p:cNvPr id="6" name="Shape 2"/>
          <p:cNvSpPr/>
          <p:nvPr/>
        </p:nvSpPr>
        <p:spPr>
          <a:xfrm>
            <a:off x="6428720" y="4369356"/>
            <a:ext cx="688181" cy="22860"/>
          </a:xfrm>
          <a:prstGeom prst="roundRect">
            <a:avLst>
              <a:gd name="adj" fmla="val 361276"/>
            </a:avLst>
          </a:prstGeom>
          <a:solidFill>
            <a:srgbClr val="B2D4E5"/>
          </a:solidFill>
          <a:ln/>
        </p:spPr>
      </p:sp>
      <p:sp>
        <p:nvSpPr>
          <p:cNvPr id="7" name="Shape 3"/>
          <p:cNvSpPr/>
          <p:nvPr/>
        </p:nvSpPr>
        <p:spPr>
          <a:xfrm>
            <a:off x="7094041" y="4159687"/>
            <a:ext cx="442317" cy="442317"/>
          </a:xfrm>
          <a:prstGeom prst="roundRect">
            <a:avLst>
              <a:gd name="adj" fmla="val 18672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8" name="Text 4"/>
          <p:cNvSpPr/>
          <p:nvPr/>
        </p:nvSpPr>
        <p:spPr>
          <a:xfrm>
            <a:off x="7248942" y="4226004"/>
            <a:ext cx="132517" cy="3096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1</a:t>
            </a:r>
            <a:endParaRPr lang="en-US" sz="2400" dirty="0"/>
          </a:p>
        </p:txBody>
      </p:sp>
      <p:sp>
        <p:nvSpPr>
          <p:cNvPr id="9" name="Text 5"/>
          <p:cNvSpPr/>
          <p:nvPr/>
        </p:nvSpPr>
        <p:spPr>
          <a:xfrm>
            <a:off x="3652957" y="4135160"/>
            <a:ext cx="2580799" cy="322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Product Mix</a:t>
            </a:r>
            <a:endParaRPr lang="en-US" sz="2000" dirty="0"/>
          </a:p>
        </p:txBody>
      </p:sp>
      <p:sp>
        <p:nvSpPr>
          <p:cNvPr id="10" name="Text 6"/>
          <p:cNvSpPr/>
          <p:nvPr/>
        </p:nvSpPr>
        <p:spPr>
          <a:xfrm>
            <a:off x="688181" y="4575691"/>
            <a:ext cx="5545574" cy="9440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45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Sun Pharma's revenue is diversified across its generic and branded drug portfolios, with a focus on high-growth therapeutic areas.</a:t>
            </a:r>
            <a:endParaRPr lang="en-US" sz="1500" dirty="0"/>
          </a:p>
        </p:txBody>
      </p:sp>
      <p:sp>
        <p:nvSpPr>
          <p:cNvPr id="11" name="Shape 7"/>
          <p:cNvSpPr/>
          <p:nvPr/>
        </p:nvSpPr>
        <p:spPr>
          <a:xfrm>
            <a:off x="7513499" y="5352455"/>
            <a:ext cx="688181" cy="22860"/>
          </a:xfrm>
          <a:prstGeom prst="roundRect">
            <a:avLst>
              <a:gd name="adj" fmla="val 361276"/>
            </a:avLst>
          </a:prstGeom>
          <a:solidFill>
            <a:srgbClr val="B2D4E5"/>
          </a:solidFill>
          <a:ln/>
        </p:spPr>
      </p:sp>
      <p:sp>
        <p:nvSpPr>
          <p:cNvPr id="12" name="Shape 8"/>
          <p:cNvSpPr/>
          <p:nvPr/>
        </p:nvSpPr>
        <p:spPr>
          <a:xfrm>
            <a:off x="7094041" y="5142786"/>
            <a:ext cx="442317" cy="442317"/>
          </a:xfrm>
          <a:prstGeom prst="roundRect">
            <a:avLst>
              <a:gd name="adj" fmla="val 18672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3" name="Text 9"/>
          <p:cNvSpPr/>
          <p:nvPr/>
        </p:nvSpPr>
        <p:spPr>
          <a:xfrm>
            <a:off x="7227391" y="5209103"/>
            <a:ext cx="175617" cy="3096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2</a:t>
            </a:r>
            <a:endParaRPr lang="en-US" sz="2400" dirty="0"/>
          </a:p>
        </p:txBody>
      </p:sp>
      <p:sp>
        <p:nvSpPr>
          <p:cNvPr id="14" name="Text 10"/>
          <p:cNvSpPr/>
          <p:nvPr/>
        </p:nvSpPr>
        <p:spPr>
          <a:xfrm>
            <a:off x="8396645" y="5118259"/>
            <a:ext cx="2664023" cy="322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Geographic Expansion</a:t>
            </a:r>
            <a:endParaRPr lang="en-US" sz="2000" dirty="0"/>
          </a:p>
        </p:txBody>
      </p:sp>
      <p:sp>
        <p:nvSpPr>
          <p:cNvPr id="15" name="Text 11"/>
          <p:cNvSpPr/>
          <p:nvPr/>
        </p:nvSpPr>
        <p:spPr>
          <a:xfrm>
            <a:off x="8396645" y="5558790"/>
            <a:ext cx="5545574" cy="9440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company's strategic investments in emerging markets have contributed to its revenue growth and enhanced its global market share.</a:t>
            </a:r>
            <a:endParaRPr lang="en-US" sz="1500" dirty="0"/>
          </a:p>
        </p:txBody>
      </p:sp>
      <p:sp>
        <p:nvSpPr>
          <p:cNvPr id="16" name="Shape 12"/>
          <p:cNvSpPr/>
          <p:nvPr/>
        </p:nvSpPr>
        <p:spPr>
          <a:xfrm>
            <a:off x="6428720" y="6343650"/>
            <a:ext cx="688181" cy="22860"/>
          </a:xfrm>
          <a:prstGeom prst="roundRect">
            <a:avLst>
              <a:gd name="adj" fmla="val 361276"/>
            </a:avLst>
          </a:prstGeom>
          <a:solidFill>
            <a:srgbClr val="B2D4E5"/>
          </a:solidFill>
          <a:ln/>
        </p:spPr>
      </p:sp>
      <p:sp>
        <p:nvSpPr>
          <p:cNvPr id="17" name="Shape 13"/>
          <p:cNvSpPr/>
          <p:nvPr/>
        </p:nvSpPr>
        <p:spPr>
          <a:xfrm>
            <a:off x="7094041" y="6133981"/>
            <a:ext cx="442317" cy="442317"/>
          </a:xfrm>
          <a:prstGeom prst="roundRect">
            <a:avLst>
              <a:gd name="adj" fmla="val 18672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8" name="Text 14"/>
          <p:cNvSpPr/>
          <p:nvPr/>
        </p:nvSpPr>
        <p:spPr>
          <a:xfrm>
            <a:off x="7227510" y="6200299"/>
            <a:ext cx="175260" cy="3096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3</a:t>
            </a:r>
            <a:endParaRPr lang="en-US" sz="2400" dirty="0"/>
          </a:p>
        </p:txBody>
      </p:sp>
      <p:sp>
        <p:nvSpPr>
          <p:cNvPr id="19" name="Text 15"/>
          <p:cNvSpPr/>
          <p:nvPr/>
        </p:nvSpPr>
        <p:spPr>
          <a:xfrm>
            <a:off x="3652957" y="6109454"/>
            <a:ext cx="2580799" cy="322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Cost Optimization</a:t>
            </a:r>
            <a:endParaRPr lang="en-US" sz="2000" dirty="0"/>
          </a:p>
        </p:txBody>
      </p:sp>
      <p:sp>
        <p:nvSpPr>
          <p:cNvPr id="20" name="Text 16"/>
          <p:cNvSpPr/>
          <p:nvPr/>
        </p:nvSpPr>
        <p:spPr>
          <a:xfrm>
            <a:off x="688181" y="6549985"/>
            <a:ext cx="5545574" cy="9440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45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Sun Pharma's efficient manufacturing operations and supply chain management have enabled it to maintain healthy profit margins.</a:t>
            </a:r>
            <a:endParaRPr lang="en-US" sz="15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936" y="2453997"/>
            <a:ext cx="4982408" cy="3321606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192083" y="714851"/>
            <a:ext cx="7732633" cy="13230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200"/>
              </a:lnSpc>
              <a:buNone/>
            </a:pPr>
            <a:r>
              <a:rPr lang="en-US" sz="4150" b="1" dirty="0">
                <a:solidFill>
                  <a:srgbClr val="000000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Cost Structure and Operational Efficiency</a:t>
            </a:r>
            <a:endParaRPr lang="en-US" sz="4150" dirty="0"/>
          </a:p>
        </p:txBody>
      </p:sp>
      <p:sp>
        <p:nvSpPr>
          <p:cNvPr id="5" name="Shape 1"/>
          <p:cNvSpPr/>
          <p:nvPr/>
        </p:nvSpPr>
        <p:spPr>
          <a:xfrm>
            <a:off x="6192083" y="2340293"/>
            <a:ext cx="3765590" cy="2490549"/>
          </a:xfrm>
          <a:prstGeom prst="roundRect">
            <a:avLst>
              <a:gd name="adj" fmla="val 3400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6" name="Text 2"/>
          <p:cNvSpPr/>
          <p:nvPr/>
        </p:nvSpPr>
        <p:spPr>
          <a:xfrm>
            <a:off x="6401276" y="2549485"/>
            <a:ext cx="3347204" cy="6615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Vertically Integrated Manufacturing</a:t>
            </a:r>
            <a:endParaRPr lang="en-US" sz="2050" dirty="0"/>
          </a:p>
        </p:txBody>
      </p:sp>
      <p:sp>
        <p:nvSpPr>
          <p:cNvPr id="7" name="Text 3"/>
          <p:cNvSpPr/>
          <p:nvPr/>
        </p:nvSpPr>
        <p:spPr>
          <a:xfrm>
            <a:off x="6401276" y="3331964"/>
            <a:ext cx="3347204" cy="12896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Sun Pharma operates a network of state-of-the-art manufacturing facilities that ensure quality control and cost efficiencies.</a:t>
            </a:r>
            <a:endParaRPr lang="en-US" sz="1550" dirty="0"/>
          </a:p>
        </p:txBody>
      </p:sp>
      <p:sp>
        <p:nvSpPr>
          <p:cNvPr id="8" name="Shape 4"/>
          <p:cNvSpPr/>
          <p:nvPr/>
        </p:nvSpPr>
        <p:spPr>
          <a:xfrm>
            <a:off x="10159246" y="2340293"/>
            <a:ext cx="3765590" cy="2490549"/>
          </a:xfrm>
          <a:prstGeom prst="roundRect">
            <a:avLst>
              <a:gd name="adj" fmla="val 3400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9" name="Text 5"/>
          <p:cNvSpPr/>
          <p:nvPr/>
        </p:nvSpPr>
        <p:spPr>
          <a:xfrm>
            <a:off x="10368439" y="2549485"/>
            <a:ext cx="3295888" cy="330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Supply Chain Optimization</a:t>
            </a:r>
            <a:endParaRPr lang="en-US" sz="2050" dirty="0"/>
          </a:p>
        </p:txBody>
      </p:sp>
      <p:sp>
        <p:nvSpPr>
          <p:cNvPr id="10" name="Text 6"/>
          <p:cNvSpPr/>
          <p:nvPr/>
        </p:nvSpPr>
        <p:spPr>
          <a:xfrm>
            <a:off x="10368439" y="3001208"/>
            <a:ext cx="3347204" cy="12896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company's robust supply chain management and inventory control practices contribute to its operational efficiency.</a:t>
            </a:r>
            <a:endParaRPr lang="en-US" sz="1550" dirty="0"/>
          </a:p>
        </p:txBody>
      </p:sp>
      <p:sp>
        <p:nvSpPr>
          <p:cNvPr id="11" name="Shape 7"/>
          <p:cNvSpPr/>
          <p:nvPr/>
        </p:nvSpPr>
        <p:spPr>
          <a:xfrm>
            <a:off x="6192083" y="5032415"/>
            <a:ext cx="3765590" cy="2482215"/>
          </a:xfrm>
          <a:prstGeom prst="roundRect">
            <a:avLst>
              <a:gd name="adj" fmla="val 3412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2" name="Text 8"/>
          <p:cNvSpPr/>
          <p:nvPr/>
        </p:nvSpPr>
        <p:spPr>
          <a:xfrm>
            <a:off x="6401276" y="5241607"/>
            <a:ext cx="2646283" cy="330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Process Automation</a:t>
            </a:r>
            <a:endParaRPr lang="en-US" sz="2050" dirty="0"/>
          </a:p>
        </p:txBody>
      </p:sp>
      <p:sp>
        <p:nvSpPr>
          <p:cNvPr id="13" name="Text 9"/>
          <p:cNvSpPr/>
          <p:nvPr/>
        </p:nvSpPr>
        <p:spPr>
          <a:xfrm>
            <a:off x="6401276" y="5693331"/>
            <a:ext cx="3347204" cy="12896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Sun Pharma leverages technology and process automation to streamline its operations and enhance productivity.</a:t>
            </a:r>
            <a:endParaRPr lang="en-US" sz="1550" dirty="0"/>
          </a:p>
        </p:txBody>
      </p:sp>
      <p:sp>
        <p:nvSpPr>
          <p:cNvPr id="14" name="Shape 10"/>
          <p:cNvSpPr/>
          <p:nvPr/>
        </p:nvSpPr>
        <p:spPr>
          <a:xfrm>
            <a:off x="10159246" y="5032415"/>
            <a:ext cx="3765590" cy="2482215"/>
          </a:xfrm>
          <a:prstGeom prst="roundRect">
            <a:avLst>
              <a:gd name="adj" fmla="val 3412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5" name="Text 11"/>
          <p:cNvSpPr/>
          <p:nvPr/>
        </p:nvSpPr>
        <p:spPr>
          <a:xfrm>
            <a:off x="10368439" y="5241607"/>
            <a:ext cx="2646283" cy="330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Lean Manufacturing</a:t>
            </a:r>
            <a:endParaRPr lang="en-US" sz="2050" dirty="0"/>
          </a:p>
        </p:txBody>
      </p:sp>
      <p:sp>
        <p:nvSpPr>
          <p:cNvPr id="16" name="Text 12"/>
          <p:cNvSpPr/>
          <p:nvPr/>
        </p:nvSpPr>
        <p:spPr>
          <a:xfrm>
            <a:off x="10368439" y="5693331"/>
            <a:ext cx="3347204" cy="16121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company's commitment to lean manufacturing principles helps to minimize waste and improve overall operational performance.</a:t>
            </a:r>
            <a:endParaRPr lang="en-US" sz="15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50388"/>
            <a:ext cx="8140303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Working Capital Management</a:t>
            </a:r>
            <a:endParaRPr lang="en-US" sz="4650" dirty="0"/>
          </a:p>
        </p:txBody>
      </p:sp>
      <p:sp>
        <p:nvSpPr>
          <p:cNvPr id="3" name="Text 1"/>
          <p:cNvSpPr/>
          <p:nvPr/>
        </p:nvSpPr>
        <p:spPr>
          <a:xfrm>
            <a:off x="793790" y="3461623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Inventory Control</a:t>
            </a:r>
            <a:endParaRPr lang="en-US" sz="2300" dirty="0"/>
          </a:p>
        </p:txBody>
      </p:sp>
      <p:sp>
        <p:nvSpPr>
          <p:cNvPr id="4" name="Text 2"/>
          <p:cNvSpPr/>
          <p:nvPr/>
        </p:nvSpPr>
        <p:spPr>
          <a:xfrm>
            <a:off x="793790" y="4060508"/>
            <a:ext cx="3978116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Sun Pharma's effective inventory management practices ensure optimal inventory levels, minimizing carrying costs and enhancing cash flow.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461623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Accounts Receivable</a:t>
            </a:r>
            <a:endParaRPr lang="en-US" sz="2300" dirty="0"/>
          </a:p>
        </p:txBody>
      </p:sp>
      <p:sp>
        <p:nvSpPr>
          <p:cNvPr id="6" name="Text 4"/>
          <p:cNvSpPr/>
          <p:nvPr/>
        </p:nvSpPr>
        <p:spPr>
          <a:xfrm>
            <a:off x="5332928" y="4060508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company's strong credit control and collection processes help to maintain a healthy accounts receivable position.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461623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Accounts Payable</a:t>
            </a:r>
            <a:endParaRPr lang="en-US" sz="2300" dirty="0"/>
          </a:p>
        </p:txBody>
      </p:sp>
      <p:sp>
        <p:nvSpPr>
          <p:cNvPr id="8" name="Text 6"/>
          <p:cNvSpPr/>
          <p:nvPr/>
        </p:nvSpPr>
        <p:spPr>
          <a:xfrm>
            <a:off x="9872067" y="4060508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Sun Pharma leverages its supplier relationships to negotiate favorable payment terms, optimizing its working capital requirements.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7122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9260" y="342662"/>
            <a:ext cx="3611880" cy="202692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59381" y="3309938"/>
            <a:ext cx="12149852" cy="711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Capital Expenditure and Investment Decisions</a:t>
            </a:r>
            <a:endParaRPr lang="en-US" sz="4450" dirty="0"/>
          </a:p>
        </p:txBody>
      </p:sp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9381" y="4347329"/>
            <a:ext cx="4370546" cy="867847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976312" y="5540573"/>
            <a:ext cx="2847856" cy="3559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Capacity Expansion</a:t>
            </a:r>
            <a:endParaRPr lang="en-US" sz="2200" dirty="0"/>
          </a:p>
        </p:txBody>
      </p:sp>
      <p:sp>
        <p:nvSpPr>
          <p:cNvPr id="7" name="Text 2"/>
          <p:cNvSpPr/>
          <p:nvPr/>
        </p:nvSpPr>
        <p:spPr>
          <a:xfrm>
            <a:off x="976312" y="6026706"/>
            <a:ext cx="3936682" cy="10412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Sun Pharma invests in expanding its manufacturing capabilities to support its growth and market share targets.</a:t>
            </a:r>
            <a:endParaRPr lang="en-US" sz="1700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29927" y="4347329"/>
            <a:ext cx="4370546" cy="867847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5346859" y="5540573"/>
            <a:ext cx="2847856" cy="3559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R&amp;D Investment</a:t>
            </a:r>
            <a:endParaRPr lang="en-US" sz="2200" dirty="0"/>
          </a:p>
        </p:txBody>
      </p:sp>
      <p:sp>
        <p:nvSpPr>
          <p:cNvPr id="10" name="Text 4"/>
          <p:cNvSpPr/>
          <p:nvPr/>
        </p:nvSpPr>
        <p:spPr>
          <a:xfrm>
            <a:off x="5346859" y="6026706"/>
            <a:ext cx="3936682" cy="13882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company allocates significant resources to research and development to drive innovation and pipeline development.</a:t>
            </a:r>
            <a:endParaRPr lang="en-US" sz="1700" dirty="0"/>
          </a:p>
        </p:txBody>
      </p:sp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00473" y="4347329"/>
            <a:ext cx="4370546" cy="867847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9717405" y="5540573"/>
            <a:ext cx="3353872" cy="3559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Mergers and Acquisitions</a:t>
            </a:r>
            <a:endParaRPr lang="en-US" sz="2200" dirty="0"/>
          </a:p>
        </p:txBody>
      </p:sp>
      <p:sp>
        <p:nvSpPr>
          <p:cNvPr id="13" name="Text 6"/>
          <p:cNvSpPr/>
          <p:nvPr/>
        </p:nvSpPr>
        <p:spPr>
          <a:xfrm>
            <a:off x="9717405" y="6026706"/>
            <a:ext cx="3936682" cy="13882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Sun Pharma strategically pursues acquisitions to enhance its product portfolio, technological capabilities, and geographic reach.</a:t>
            </a:r>
            <a:endParaRPr lang="en-US" sz="17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8996" y="283488"/>
            <a:ext cx="4032409" cy="226826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3790" y="3794879"/>
            <a:ext cx="10184606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Debt Financing and Capital Structure</a:t>
            </a:r>
            <a:endParaRPr lang="en-US" sz="4650" dirty="0"/>
          </a:p>
        </p:txBody>
      </p:sp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4879300"/>
            <a:ext cx="566976" cy="566976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793790" y="5673090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Bank Loans</a:t>
            </a:r>
            <a:endParaRPr lang="en-US" sz="2300" dirty="0"/>
          </a:p>
        </p:txBody>
      </p:sp>
      <p:sp>
        <p:nvSpPr>
          <p:cNvPr id="7" name="Text 2"/>
          <p:cNvSpPr/>
          <p:nvPr/>
        </p:nvSpPr>
        <p:spPr>
          <a:xfrm>
            <a:off x="793790" y="6181249"/>
            <a:ext cx="412075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Sun Pharma utilizes bank financing to fund its capital requirements and working capital needs.</a:t>
            </a:r>
            <a:endParaRPr lang="en-US" sz="1750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54704" y="4879300"/>
            <a:ext cx="566976" cy="566976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5254704" y="5673090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Debt Securities</a:t>
            </a:r>
            <a:endParaRPr lang="en-US" sz="2300" dirty="0"/>
          </a:p>
        </p:txBody>
      </p:sp>
      <p:sp>
        <p:nvSpPr>
          <p:cNvPr id="10" name="Text 4"/>
          <p:cNvSpPr/>
          <p:nvPr/>
        </p:nvSpPr>
        <p:spPr>
          <a:xfrm>
            <a:off x="5254704" y="6181249"/>
            <a:ext cx="412087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company also raises funds through the issuance of corporate bonds and other debt instruments.</a:t>
            </a:r>
            <a:endParaRPr lang="en-US" sz="1750" dirty="0"/>
          </a:p>
        </p:txBody>
      </p:sp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15738" y="4879300"/>
            <a:ext cx="566976" cy="566976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9715738" y="5673090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Equity Financing</a:t>
            </a:r>
            <a:endParaRPr lang="en-US" sz="2300" dirty="0"/>
          </a:p>
        </p:txBody>
      </p:sp>
      <p:sp>
        <p:nvSpPr>
          <p:cNvPr id="13" name="Text 6"/>
          <p:cNvSpPr/>
          <p:nvPr/>
        </p:nvSpPr>
        <p:spPr>
          <a:xfrm>
            <a:off x="9715738" y="6181249"/>
            <a:ext cx="412075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Sun Pharma maintains a balanced capital structure, with a mix of debt and equity financing.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4350" y="283488"/>
            <a:ext cx="4081701" cy="226826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3790" y="4627245"/>
            <a:ext cx="12048530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Financial Forecasting and Scenario Analysis</a:t>
            </a:r>
            <a:endParaRPr lang="en-US" sz="4650" dirty="0"/>
          </a:p>
        </p:txBody>
      </p:sp>
      <p:sp>
        <p:nvSpPr>
          <p:cNvPr id="5" name="Text 1"/>
          <p:cNvSpPr/>
          <p:nvPr/>
        </p:nvSpPr>
        <p:spPr>
          <a:xfrm>
            <a:off x="793790" y="5711666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Revenue Profitability Cash Flow Debt Levels Projected growth rates Estimated profit margins Forecasted operating and free cash flow Projected debt-to-equity ratio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700</Words>
  <Application>Microsoft Office PowerPoint</Application>
  <PresentationFormat>Custom</PresentationFormat>
  <Paragraphs>86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Inter</vt:lpstr>
      <vt:lpstr>Petrona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vikshita mali</cp:lastModifiedBy>
  <cp:revision>1</cp:revision>
  <dcterms:created xsi:type="dcterms:W3CDTF">2024-09-05T04:28:22Z</dcterms:created>
  <dcterms:modified xsi:type="dcterms:W3CDTF">2024-09-05T04:29:53Z</dcterms:modified>
</cp:coreProperties>
</file>